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Nuni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uni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Nunito-italic.fntdata"/><Relationship Id="rId12" Type="http://schemas.openxmlformats.org/officeDocument/2006/relationships/slide" Target="slides/slide7.xml"/><Relationship Id="rId56" Type="http://schemas.openxmlformats.org/officeDocument/2006/relationships/font" Target="fonts/Nuni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48ac25277_2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48ac25277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48c0edf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48c0edf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48c0edf8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48c0edf8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48c0edf8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48c0edf8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48c0edf8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48c0edf8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48c0edf8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48c0edf8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5ca0b78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5ca0b78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5ca0b78d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5ca0b78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5ca0b78d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5ca0b78d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5ca0b78d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5ca0b78d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48ac2527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48ac2527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5ca0b78d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5ca0b78d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5ca0b78d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5ca0b78d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48ac25277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48ac25277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48ac25277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48ac25277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5ca0b78d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5ca0b78d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5ca0b78d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5ca0b78d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5ca0b78d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5ca0b78d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5ca0b79b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5ca0b79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5ca0b79b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5ca0b79b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5ca0b79b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5ca0b79b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48ac25277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48ac25277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5ca0b79b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5ca0b79b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48ac25277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48ac25277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148ac25277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148ac25277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5ca0b79b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5ca0b79b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5ca0b79b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5ca0b79b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5ca0b79b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5ca0b79b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5ca0b79b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15ca0b79b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5ca0b79b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5ca0b79b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5ca0b79b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5ca0b79b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48ac25277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48ac25277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48ac25277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48ac25277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48ac2527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48ac2527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48ac25277_2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148ac25277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48ac25277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48ac25277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48ac25277_2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48ac25277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5ca0b79b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15ca0b79b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5ca0b79b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5ca0b79b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5ca0b79b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15ca0b79b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5ca0b79b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5ca0b79b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5ca0b79b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5ca0b79b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5ca0b79b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5ca0b79b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48ac25277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48ac25277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48ac25277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48ac25277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48ac25277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48ac25277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48ac25277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48ac25277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48ac25277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48ac25277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033050" y="1705800"/>
            <a:ext cx="7077900" cy="17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Ch10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圖解RNN、LSTM、GRU神經網路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循環神經網路的基本結構</a:t>
            </a:r>
            <a:endParaRPr sz="2800"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819150" y="1171675"/>
            <a:ext cx="7505700" cy="3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每一個神經網路的隱藏層輸出，</a:t>
            </a:r>
            <a:br>
              <a:rPr lang="zh-TW" sz="2200"/>
            </a:br>
            <a:r>
              <a:rPr lang="zh-TW" sz="2200"/>
              <a:t>同時也是下一個神經網路的輸入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x輸入層</a:t>
            </a:r>
            <a:br>
              <a:rPr lang="zh-TW" sz="2200"/>
            </a:br>
            <a:r>
              <a:rPr lang="zh-TW" sz="2200"/>
              <a:t>y輸出層</a:t>
            </a:r>
            <a:br>
              <a:rPr lang="zh-TW" sz="2200"/>
            </a:br>
            <a:r>
              <a:rPr lang="zh-TW" sz="2200"/>
              <a:t>h時步/時間步長：間隔時間</a:t>
            </a:r>
            <a:br>
              <a:rPr lang="zh-TW" sz="2200"/>
            </a:br>
            <a:r>
              <a:rPr lang="zh-TW" sz="2200"/>
              <a:t>U隱藏層權重</a:t>
            </a:r>
            <a:br>
              <a:rPr lang="zh-TW" sz="2200"/>
            </a:br>
            <a:r>
              <a:rPr lang="zh-TW" sz="2200"/>
              <a:t>V輸出層權重</a:t>
            </a:r>
            <a:br>
              <a:rPr lang="zh-TW" sz="2200"/>
            </a:br>
            <a:r>
              <a:rPr lang="zh-TW" sz="2200"/>
              <a:t>W時步權重：決定保留程度</a:t>
            </a:r>
            <a:endParaRPr sz="2200"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625" y="556400"/>
            <a:ext cx="3092125" cy="40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展開</a:t>
            </a:r>
            <a:r>
              <a:rPr lang="zh-TW" sz="2800"/>
              <a:t>循環神經網路的</a:t>
            </a:r>
            <a:r>
              <a:rPr lang="zh-TW" sz="2800"/>
              <a:t>隱藏層</a:t>
            </a:r>
            <a:endParaRPr sz="2800"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819150" y="1171675"/>
            <a:ext cx="7505700" cy="3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012" y="1171672"/>
            <a:ext cx="6349975" cy="36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展開循環神經網路的隱藏層</a:t>
            </a:r>
            <a:endParaRPr sz="2800"/>
          </a:p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819150" y="1171675"/>
            <a:ext cx="3749400" cy="3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U(隱藏層權重)、</a:t>
            </a:r>
            <a:br>
              <a:rPr lang="zh-TW" sz="2200"/>
            </a:br>
            <a:r>
              <a:rPr lang="zh-TW" sz="2200"/>
              <a:t>V(輸出層權重)、</a:t>
            </a:r>
            <a:br>
              <a:rPr lang="zh-TW" sz="2200"/>
            </a:br>
            <a:r>
              <a:rPr lang="zh-TW" sz="2200"/>
              <a:t>W(時步權重)都是</a:t>
            </a:r>
            <a:r>
              <a:rPr lang="zh-TW" sz="2200">
                <a:solidFill>
                  <a:srgbClr val="FF0000"/>
                </a:solidFill>
              </a:rPr>
              <a:t>權重共享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312" y="1171663"/>
            <a:ext cx="3749375" cy="337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循環神經網路的前向傳播與反向傳播</a:t>
            </a:r>
            <a:endParaRPr sz="2800"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f()函數：隱藏層的啟動函數，可用Tanh、ReLU、Sigmiod</a:t>
            </a:r>
            <a:br>
              <a:rPr lang="zh-TW" sz="2200"/>
            </a:br>
            <a:r>
              <a:rPr lang="zh-TW" sz="2200"/>
              <a:t>g()函數：輸出層的啟動函數</a:t>
            </a:r>
            <a:endParaRPr sz="2200"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900" y="2712125"/>
            <a:ext cx="444817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/>
          <p:nvPr/>
        </p:nvSpPr>
        <p:spPr>
          <a:xfrm>
            <a:off x="3733500" y="2189425"/>
            <a:ext cx="1201500" cy="115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00"/>
                </a:solidFill>
              </a:rPr>
              <a:t>目前</a:t>
            </a:r>
            <a:br>
              <a:rPr lang="zh-TW" sz="2500">
                <a:solidFill>
                  <a:srgbClr val="FF0000"/>
                </a:solidFill>
              </a:rPr>
            </a:br>
            <a:br>
              <a:rPr lang="zh-TW" sz="2500">
                <a:solidFill>
                  <a:srgbClr val="FF0000"/>
                </a:solidFill>
              </a:rPr>
            </a:br>
            <a:endParaRPr sz="2500">
              <a:solidFill>
                <a:srgbClr val="FF0000"/>
              </a:solidFill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5305825" y="2189425"/>
            <a:ext cx="1201500" cy="115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00"/>
                </a:solidFill>
              </a:rPr>
              <a:t>前一層</a:t>
            </a:r>
            <a:br>
              <a:rPr lang="zh-TW" sz="2500">
                <a:solidFill>
                  <a:srgbClr val="FF0000"/>
                </a:solidFill>
              </a:rPr>
            </a:br>
            <a:br>
              <a:rPr lang="zh-TW" sz="2500">
                <a:solidFill>
                  <a:srgbClr val="FF0000"/>
                </a:solidFill>
              </a:rPr>
            </a:br>
            <a:endParaRPr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損失函數的損失分數計算</a:t>
            </a:r>
            <a:endParaRPr sz="2800"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819150" y="1171675"/>
            <a:ext cx="75057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f</a:t>
            </a:r>
            <a:r>
              <a:rPr lang="zh-TW" sz="1600"/>
              <a:t>e</a:t>
            </a:r>
            <a:r>
              <a:rPr lang="zh-TW" sz="2200"/>
              <a:t>()函數：損失函數</a:t>
            </a:r>
            <a:br>
              <a:rPr lang="zh-TW" sz="2200"/>
            </a:br>
            <a:r>
              <a:rPr lang="zh-TW" sz="2200"/>
              <a:t>yi輸出的預測值</a:t>
            </a:r>
            <a:br>
              <a:rPr lang="zh-TW" sz="2200"/>
            </a:br>
            <a:r>
              <a:rPr lang="zh-TW" sz="2200"/>
              <a:t>ti對應的標籤值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計算出全部損失E後，就可用反向傳播來更新權重</a:t>
            </a:r>
            <a:br>
              <a:rPr lang="zh-TW" sz="2200"/>
            </a:br>
            <a:r>
              <a:rPr lang="zh-TW" sz="2200"/>
              <a:t>從最後一個時步t累積的損失反向傳遞來更新權重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與一般的反向傳播演算法相同，差別在於多了</a:t>
            </a:r>
            <a:r>
              <a:rPr lang="zh-TW" sz="2200">
                <a:solidFill>
                  <a:srgbClr val="FF0000"/>
                </a:solidFill>
              </a:rPr>
              <a:t>時步t</a:t>
            </a:r>
            <a:br>
              <a:rPr lang="zh-TW" sz="2200"/>
            </a:br>
            <a:r>
              <a:rPr lang="zh-TW" sz="2200"/>
              <a:t>稱為</a:t>
            </a:r>
            <a:r>
              <a:rPr lang="zh-TW" sz="2200">
                <a:solidFill>
                  <a:srgbClr val="FF0000"/>
                </a:solidFill>
              </a:rPr>
              <a:t>透過時間的反向傳播演算法</a:t>
            </a:r>
            <a:r>
              <a:rPr lang="zh-TW" sz="2200"/>
              <a:t>(BPTT)</a:t>
            </a:r>
            <a:endParaRPr sz="2200"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225" y="1171675"/>
            <a:ext cx="32575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循環神經網路的情緒分析範例</a:t>
            </a:r>
            <a:endParaRPr sz="2800"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This movie is not good.</a:t>
            </a:r>
            <a:endParaRPr sz="2200"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350" y="1680950"/>
            <a:ext cx="6205306" cy="31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10-3-2</a:t>
            </a:r>
            <a:r>
              <a:rPr lang="zh-TW" sz="2800"/>
              <a:t>循環神經網路的</a:t>
            </a:r>
            <a:r>
              <a:rPr lang="zh-TW" sz="2800"/>
              <a:t>種類</a:t>
            </a:r>
            <a:endParaRPr sz="2800"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chemeClr val="lt1"/>
                </a:solidFill>
              </a:rPr>
              <a:t>一對多：</a:t>
            </a:r>
            <a:r>
              <a:rPr lang="zh-TW" sz="2200"/>
              <a:t>一個輸入、序列資料輸出</a:t>
            </a:r>
            <a:br>
              <a:rPr lang="zh-TW" sz="2200"/>
            </a:br>
            <a:r>
              <a:rPr lang="zh-TW" sz="2200"/>
              <a:t>EX：一張圖片輸入產生圖片的說明文字</a:t>
            </a:r>
            <a:endParaRPr sz="2200"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838" y="2030948"/>
            <a:ext cx="5344324" cy="29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10-3-2循環神經網路的種類</a:t>
            </a:r>
            <a:endParaRPr sz="2800"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chemeClr val="lt1"/>
                </a:solidFill>
              </a:rPr>
              <a:t>多</a:t>
            </a:r>
            <a:r>
              <a:rPr lang="zh-TW" sz="2200">
                <a:solidFill>
                  <a:schemeClr val="lt1"/>
                </a:solidFill>
              </a:rPr>
              <a:t>對一：</a:t>
            </a:r>
            <a:r>
              <a:rPr lang="zh-TW" sz="2200"/>
              <a:t>序列資料</a:t>
            </a:r>
            <a:r>
              <a:rPr lang="zh-TW" sz="2200"/>
              <a:t>輸入、</a:t>
            </a:r>
            <a:r>
              <a:rPr lang="zh-TW" sz="2200"/>
              <a:t>一個</a:t>
            </a:r>
            <a:r>
              <a:rPr lang="zh-TW" sz="2200"/>
              <a:t>輸出。</a:t>
            </a:r>
            <a:r>
              <a:rPr lang="zh-TW" sz="2200"/>
              <a:t>主要用於</a:t>
            </a:r>
            <a:r>
              <a:rPr lang="zh-TW" sz="2200">
                <a:solidFill>
                  <a:srgbClr val="FF0000"/>
                </a:solidFill>
              </a:rPr>
              <a:t>情緒分析</a:t>
            </a:r>
            <a:br>
              <a:rPr lang="zh-TW" sz="2200">
                <a:solidFill>
                  <a:srgbClr val="FF0000"/>
                </a:solidFill>
              </a:rPr>
            </a:br>
            <a:r>
              <a:rPr lang="zh-TW" sz="2200"/>
              <a:t>EX：</a:t>
            </a:r>
            <a:r>
              <a:rPr lang="zh-TW" sz="2200"/>
              <a:t>輸入影評，輸出正面或負面情緒</a:t>
            </a:r>
            <a:endParaRPr sz="2200"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775" y="1992275"/>
            <a:ext cx="5292450" cy="29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多對多：依輸入輸出長度分兩種</a:t>
            </a:r>
            <a:endParaRPr sz="2800"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chemeClr val="lt1"/>
                </a:solidFill>
              </a:rPr>
              <a:t>輸入輸出等長：</a:t>
            </a:r>
            <a:br>
              <a:rPr lang="zh-TW" sz="2200"/>
            </a:br>
            <a:r>
              <a:rPr lang="zh-TW" sz="2200"/>
              <a:t>EX：判斷每個位置的單字是否為人名</a:t>
            </a:r>
            <a:endParaRPr sz="2200"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625" y="2015700"/>
            <a:ext cx="5328751" cy="29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多對多：依輸入輸出長度分兩種</a:t>
            </a:r>
            <a:endParaRPr sz="2800"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chemeClr val="lt1"/>
                </a:solidFill>
              </a:rPr>
              <a:t>輸入輸出不等長：</a:t>
            </a:r>
            <a:r>
              <a:rPr lang="zh-TW" sz="2200"/>
              <a:t>常用於機器翻譯</a:t>
            </a:r>
            <a:br>
              <a:rPr lang="zh-TW" sz="2200"/>
            </a:br>
            <a:r>
              <a:rPr lang="zh-TW" sz="2200"/>
              <a:t>EX：中翻英</a:t>
            </a:r>
            <a:endParaRPr sz="2200"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025" y="2012625"/>
            <a:ext cx="5965950" cy="28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10-1</a:t>
            </a:r>
            <a:r>
              <a:rPr lang="zh-TW"/>
              <a:t>認識序列資料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10-3-3循環神經網路的梯度消失問題</a:t>
            </a:r>
            <a:endParaRPr sz="2800"/>
          </a:p>
        </p:txBody>
      </p:sp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625" y="1258475"/>
            <a:ext cx="4544750" cy="1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137" y="2766800"/>
            <a:ext cx="7341725" cy="21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10-3-3循環神經網路的梯度消失問題</a:t>
            </a:r>
            <a:endParaRPr sz="2800"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反向傳播計算出梯度</a:t>
            </a:r>
            <a:r>
              <a:rPr lang="zh-TW" sz="2200">
                <a:solidFill>
                  <a:srgbClr val="FF0000"/>
                </a:solidFill>
              </a:rPr>
              <a:t>小於</a:t>
            </a:r>
            <a:r>
              <a:rPr lang="zh-TW" sz="2200"/>
              <a:t>1 =&gt; 梯度</a:t>
            </a:r>
            <a:r>
              <a:rPr lang="zh-TW" sz="2200">
                <a:solidFill>
                  <a:srgbClr val="FF0000"/>
                </a:solidFill>
              </a:rPr>
              <a:t>消失</a:t>
            </a:r>
            <a:r>
              <a:rPr lang="zh-TW" sz="2200"/>
              <a:t>問題，只有短期記憶</a:t>
            </a:r>
            <a:br>
              <a:rPr lang="zh-TW" sz="2200"/>
            </a:br>
            <a:r>
              <a:rPr lang="zh-TW" sz="2200"/>
              <a:t>梯度</a:t>
            </a:r>
            <a:r>
              <a:rPr lang="zh-TW" sz="2200">
                <a:solidFill>
                  <a:srgbClr val="FF0000"/>
                </a:solidFill>
              </a:rPr>
              <a:t>大於</a:t>
            </a:r>
            <a:r>
              <a:rPr lang="zh-TW" sz="2200"/>
              <a:t>1 =&gt; 梯度</a:t>
            </a:r>
            <a:r>
              <a:rPr lang="zh-TW" sz="2200">
                <a:solidFill>
                  <a:srgbClr val="FF0000"/>
                </a:solidFill>
              </a:rPr>
              <a:t>爆炸</a:t>
            </a:r>
            <a:r>
              <a:rPr lang="zh-TW" sz="2200"/>
              <a:t>問題，可用神經網路最佳化解決</a:t>
            </a:r>
            <a:endParaRPr sz="2200"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275" y="2005350"/>
            <a:ext cx="5153451" cy="28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1484999" y="1748700"/>
            <a:ext cx="61740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10-4</a:t>
            </a:r>
            <a:r>
              <a:rPr lang="zh-TW"/>
              <a:t>長短期記憶神經網路LSTM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10-4-1長短期記憶神經網路的結構</a:t>
            </a:r>
            <a:endParaRPr sz="2800"/>
          </a:p>
        </p:txBody>
      </p:sp>
      <p:sp>
        <p:nvSpPr>
          <p:cNvPr id="278" name="Google Shape;278;p35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00" y="1886765"/>
            <a:ext cx="2593375" cy="2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899" y="1385351"/>
            <a:ext cx="5219850" cy="33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/>
          <p:nvPr/>
        </p:nvSpPr>
        <p:spPr>
          <a:xfrm>
            <a:off x="4011525" y="1628450"/>
            <a:ext cx="4200300" cy="99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rgbClr val="FF0000"/>
                </a:solidFill>
              </a:rPr>
              <a:t>長期記憶線/單元狀態</a:t>
            </a:r>
            <a:br>
              <a:rPr lang="zh-TW" sz="2500">
                <a:solidFill>
                  <a:srgbClr val="FF0000"/>
                </a:solidFill>
              </a:rPr>
            </a:br>
            <a:endParaRPr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10-4-1長短期記憶神經網路的結構</a:t>
            </a:r>
            <a:endParaRPr sz="2800"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Sigmoid神經層：使用Sigmoid函數的值0-1控制資料通過比例</a:t>
            </a:r>
            <a:br>
              <a:rPr lang="zh-TW" sz="2200"/>
            </a:br>
            <a:r>
              <a:rPr lang="zh-TW" sz="2200"/>
              <a:t>0 =&gt; 不讓資料通過 、 1 =&gt; 全部通過</a:t>
            </a:r>
            <a:endParaRPr sz="2200"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950" y="2245075"/>
            <a:ext cx="3827876" cy="24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375" y="2481715"/>
            <a:ext cx="2013050" cy="197373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/>
          <p:nvPr/>
        </p:nvSpPr>
        <p:spPr>
          <a:xfrm>
            <a:off x="1876675" y="3455500"/>
            <a:ext cx="486600" cy="5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10-4-1長短期記憶神經網路的結構</a:t>
            </a:r>
            <a:endParaRPr sz="2800"/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/>
              <a:t>Tanh</a:t>
            </a:r>
            <a:r>
              <a:rPr lang="zh-TW" sz="2200"/>
              <a:t>神經層：使</a:t>
            </a:r>
            <a:r>
              <a:rPr lang="zh-TW" sz="2200"/>
              <a:t>用Tanh</a:t>
            </a:r>
            <a:r>
              <a:rPr lang="zh-TW" sz="2200"/>
              <a:t>函數</a:t>
            </a:r>
            <a:r>
              <a:rPr lang="zh-TW" sz="2200"/>
              <a:t>取得欲通過的候選資料</a:t>
            </a:r>
            <a:endParaRPr sz="2200"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950" y="2245075"/>
            <a:ext cx="3827876" cy="24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9574" y="2385549"/>
            <a:ext cx="2259900" cy="216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7"/>
          <p:cNvSpPr/>
          <p:nvPr/>
        </p:nvSpPr>
        <p:spPr>
          <a:xfrm>
            <a:off x="2797588" y="3465425"/>
            <a:ext cx="486600" cy="5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10-4-2</a:t>
            </a:r>
            <a:r>
              <a:rPr lang="zh-TW" sz="2800"/>
              <a:t>長短期記憶神經網路的運作機制</a:t>
            </a:r>
            <a:endParaRPr sz="2800"/>
          </a:p>
        </p:txBody>
      </p:sp>
      <p:sp>
        <p:nvSpPr>
          <p:cNvPr id="305" name="Google Shape;305;p38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688" y="1171675"/>
            <a:ext cx="5694625" cy="36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/>
          <p:nvPr/>
        </p:nvSpPr>
        <p:spPr>
          <a:xfrm>
            <a:off x="2700825" y="1171675"/>
            <a:ext cx="834000" cy="287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2"/>
                </a:solidFill>
              </a:rPr>
              <a:t>遺忘</a:t>
            </a:r>
            <a:br>
              <a:rPr lang="zh-TW" sz="2500">
                <a:solidFill>
                  <a:schemeClr val="dk2"/>
                </a:solidFill>
              </a:rPr>
            </a:br>
            <a:r>
              <a:rPr lang="zh-TW" sz="2500">
                <a:solidFill>
                  <a:schemeClr val="dk2"/>
                </a:solidFill>
              </a:rPr>
              <a:t>閘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</p:txBody>
      </p:sp>
      <p:sp>
        <p:nvSpPr>
          <p:cNvPr id="308" name="Google Shape;308;p38"/>
          <p:cNvSpPr/>
          <p:nvPr/>
        </p:nvSpPr>
        <p:spPr>
          <a:xfrm>
            <a:off x="3634100" y="1171675"/>
            <a:ext cx="1251300" cy="2878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2"/>
                </a:solidFill>
              </a:rPr>
              <a:t>輸入</a:t>
            </a:r>
            <a:br>
              <a:rPr lang="zh-TW" sz="2500">
                <a:solidFill>
                  <a:schemeClr val="dk2"/>
                </a:solidFill>
              </a:rPr>
            </a:br>
            <a:r>
              <a:rPr lang="zh-TW" sz="2500">
                <a:solidFill>
                  <a:schemeClr val="dk2"/>
                </a:solidFill>
              </a:rPr>
              <a:t>閘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4984675" y="1214850"/>
            <a:ext cx="943200" cy="287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2"/>
                </a:solidFill>
              </a:rPr>
              <a:t>輸出</a:t>
            </a:r>
            <a:br>
              <a:rPr lang="zh-TW" sz="2500">
                <a:solidFill>
                  <a:schemeClr val="dk2"/>
                </a:solidFill>
              </a:rPr>
            </a:br>
            <a:r>
              <a:rPr lang="zh-TW" sz="2500">
                <a:solidFill>
                  <a:schemeClr val="dk2"/>
                </a:solidFill>
              </a:rPr>
              <a:t>閘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遺忘閘：決定保留哪些</a:t>
            </a:r>
            <a:endParaRPr sz="2800"/>
          </a:p>
        </p:txBody>
      </p:sp>
      <p:sp>
        <p:nvSpPr>
          <p:cNvPr id="315" name="Google Shape;315;p39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σ：Sigmoid函數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：遺忘閘權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重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[h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t-1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]：輸入資料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：遺忘閘偏向量</a:t>
            </a:r>
            <a:endParaRPr sz="22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輸出0-1，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表示通過遺忘閘的比例</a:t>
            </a:r>
            <a:endParaRPr sz="22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700" y="1530850"/>
            <a:ext cx="4462625" cy="286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800" y="577489"/>
            <a:ext cx="4194525" cy="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輸入</a:t>
            </a:r>
            <a:r>
              <a:rPr lang="zh-TW" sz="2800"/>
              <a:t>閘：</a:t>
            </a:r>
            <a:r>
              <a:rPr lang="zh-TW" sz="2800"/>
              <a:t>決定更新哪些</a:t>
            </a:r>
            <a:endParaRPr sz="2800"/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819150" y="1171675"/>
            <a:ext cx="75057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σ：Sigmoid函數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輸入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閘權重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[h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t-1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]：輸入資料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輸入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閘偏向量</a:t>
            </a:r>
            <a:endParaRPr sz="22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：輸入閘權重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：輸入閘偏向量</a:t>
            </a:r>
            <a:endParaRPr sz="22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輸出0-1，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決定需要更新那些資料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函數，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更新資料</a:t>
            </a:r>
            <a:endParaRPr sz="22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100" y="1970877"/>
            <a:ext cx="4129751" cy="264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250" y="577500"/>
            <a:ext cx="3862601" cy="11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00"/>
          </a:p>
        </p:txBody>
      </p:sp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819150" y="1171675"/>
            <a:ext cx="75057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488" y="1728700"/>
            <a:ext cx="4905017" cy="32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1762" y="800025"/>
            <a:ext cx="4037150" cy="7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1"/>
          <p:cNvSpPr/>
          <p:nvPr/>
        </p:nvSpPr>
        <p:spPr>
          <a:xfrm>
            <a:off x="3361263" y="327675"/>
            <a:ext cx="1489500" cy="122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2"/>
                </a:solidFill>
              </a:rPr>
              <a:t>刪除資料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</p:txBody>
      </p:sp>
      <p:sp>
        <p:nvSpPr>
          <p:cNvPr id="335" name="Google Shape;335;p41"/>
          <p:cNvSpPr/>
          <p:nvPr/>
        </p:nvSpPr>
        <p:spPr>
          <a:xfrm>
            <a:off x="5182738" y="327675"/>
            <a:ext cx="1489500" cy="122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2"/>
                </a:solidFill>
              </a:rPr>
              <a:t>更新</a:t>
            </a:r>
            <a:r>
              <a:rPr lang="zh-TW" sz="2500">
                <a:solidFill>
                  <a:schemeClr val="dk2"/>
                </a:solidFill>
              </a:rPr>
              <a:t>資料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10-1認識序列資料</a:t>
            </a:r>
            <a:endParaRPr sz="2800"/>
          </a:p>
        </p:txBody>
      </p:sp>
      <p:sp>
        <p:nvSpPr>
          <p:cNvPr id="139" name="Google Shape;139;p15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</a:rPr>
              <a:t>空間和順序關係的問題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空間關係                                     序列資料</a:t>
            </a:r>
            <a:endParaRPr sz="2200"/>
          </a:p>
        </p:txBody>
      </p:sp>
      <p:pic>
        <p:nvPicPr>
          <p:cNvPr id="140" name="Google Shape;1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212450"/>
            <a:ext cx="3043450" cy="24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725" y="1311925"/>
            <a:ext cx="2300125" cy="339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輸出閘：</a:t>
            </a:r>
            <a:r>
              <a:rPr lang="zh-TW" sz="2800"/>
              <a:t>決定輸出哪些</a:t>
            </a:r>
            <a:endParaRPr sz="2800"/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819150" y="1171675"/>
            <a:ext cx="75057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σ：Sigmoid函數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：輸出閘權重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[h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t-1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]：輸入資料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：輸出閘偏向量</a:t>
            </a:r>
            <a:endParaRPr sz="22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算出O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後，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再與經過Tanh函數處理過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的C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相乘，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即可得到h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endParaRPr sz="1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800" y="1946200"/>
            <a:ext cx="4335700" cy="27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800" y="433225"/>
            <a:ext cx="4063700" cy="12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title"/>
          </p:nvPr>
        </p:nvSpPr>
        <p:spPr>
          <a:xfrm>
            <a:off x="1519649" y="1748700"/>
            <a:ext cx="61047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10-5</a:t>
            </a:r>
            <a:r>
              <a:rPr lang="zh-TW"/>
              <a:t>閘門循環單元神經網路GRU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閘門循環單元神經網路的基本結構</a:t>
            </a:r>
            <a:endParaRPr sz="2800"/>
          </a:p>
        </p:txBody>
      </p:sp>
      <p:sp>
        <p:nvSpPr>
          <p:cNvPr id="354" name="Google Shape;354;p44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55" name="Google Shape;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825" y="1261050"/>
            <a:ext cx="5338351" cy="351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4"/>
          <p:cNvSpPr/>
          <p:nvPr/>
        </p:nvSpPr>
        <p:spPr>
          <a:xfrm>
            <a:off x="3008650" y="1330550"/>
            <a:ext cx="1151700" cy="229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2"/>
                </a:solidFill>
              </a:rPr>
              <a:t>重設</a:t>
            </a:r>
            <a:br>
              <a:rPr lang="zh-TW" sz="2500">
                <a:solidFill>
                  <a:schemeClr val="dk2"/>
                </a:solidFill>
              </a:rPr>
            </a:br>
            <a:r>
              <a:rPr lang="zh-TW" sz="2500">
                <a:solidFill>
                  <a:schemeClr val="dk2"/>
                </a:solidFill>
              </a:rPr>
              <a:t>閘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</p:txBody>
      </p:sp>
      <p:sp>
        <p:nvSpPr>
          <p:cNvPr id="357" name="Google Shape;357;p44"/>
          <p:cNvSpPr/>
          <p:nvPr/>
        </p:nvSpPr>
        <p:spPr>
          <a:xfrm>
            <a:off x="4299500" y="1330550"/>
            <a:ext cx="1062600" cy="2299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2"/>
                </a:solidFill>
              </a:rPr>
              <a:t>更新</a:t>
            </a:r>
            <a:r>
              <a:rPr lang="zh-TW" sz="2500">
                <a:solidFill>
                  <a:schemeClr val="dk2"/>
                </a:solidFill>
              </a:rPr>
              <a:t>閘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重設</a:t>
            </a:r>
            <a:r>
              <a:rPr lang="zh-TW" sz="2800"/>
              <a:t>閘：</a:t>
            </a:r>
            <a:r>
              <a:rPr lang="zh-TW" sz="2800"/>
              <a:t>決定保留多少記憶</a:t>
            </a:r>
            <a:endParaRPr sz="2800"/>
          </a:p>
        </p:txBody>
      </p:sp>
      <p:sp>
        <p:nvSpPr>
          <p:cNvPr id="363" name="Google Shape;363;p45"/>
          <p:cNvSpPr txBox="1"/>
          <p:nvPr>
            <p:ph idx="1" type="body"/>
          </p:nvPr>
        </p:nvSpPr>
        <p:spPr>
          <a:xfrm>
            <a:off x="819150" y="1171675"/>
            <a:ext cx="75057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σ：Sigmoid函數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重設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閘權重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[h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t-1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]：輸入資料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重設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閘偏向量</a:t>
            </a:r>
            <a:endParaRPr sz="22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= 0，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表示忘掉之前所有記憶</a:t>
            </a:r>
            <a:endParaRPr sz="1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700" y="1171675"/>
            <a:ext cx="4157150" cy="62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125" y="2124900"/>
            <a:ext cx="3789726" cy="24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更新</a:t>
            </a:r>
            <a:r>
              <a:rPr lang="zh-TW" sz="2800"/>
              <a:t>閘：決定記憶</a:t>
            </a:r>
            <a:r>
              <a:rPr lang="zh-TW" sz="2800"/>
              <a:t>資料的保留與更新</a:t>
            </a:r>
            <a:endParaRPr sz="2800"/>
          </a:p>
        </p:txBody>
      </p:sp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819150" y="1171675"/>
            <a:ext cx="75057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σ：Sigmoid函數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更新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閘權重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[h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t-1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]：輸入資料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：更新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閘偏向量</a:t>
            </a:r>
            <a:endParaRPr sz="14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125" y="2124900"/>
            <a:ext cx="3789726" cy="2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213" y="1112088"/>
            <a:ext cx="461962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Tanh神經層</a:t>
            </a:r>
            <a:r>
              <a:rPr lang="zh-TW" sz="2800"/>
              <a:t>：</a:t>
            </a:r>
            <a:r>
              <a:rPr lang="zh-TW" sz="2800"/>
              <a:t>產生最後需輸出的</a:t>
            </a:r>
            <a:r>
              <a:rPr lang="zh-TW" sz="2800">
                <a:solidFill>
                  <a:srgbClr val="FF0000"/>
                </a:solidFill>
              </a:rPr>
              <a:t>候選</a:t>
            </a:r>
            <a:r>
              <a:rPr lang="zh-TW" sz="2800"/>
              <a:t>資料</a:t>
            </a:r>
            <a:endParaRPr sz="2800"/>
          </a:p>
        </p:txBody>
      </p:sp>
      <p:sp>
        <p:nvSpPr>
          <p:cNvPr id="379" name="Google Shape;379;p47"/>
          <p:cNvSpPr txBox="1"/>
          <p:nvPr>
            <p:ph idx="1" type="body"/>
          </p:nvPr>
        </p:nvSpPr>
        <p:spPr>
          <a:xfrm>
            <a:off x="819150" y="1171675"/>
            <a:ext cx="75057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σ：Sigmoid函數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：Tanh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權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重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：Tanh偏向量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[r*h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t-1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,x</a:t>
            </a:r>
            <a:r>
              <a:rPr lang="zh-TW" sz="14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]：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將重設閘保留的記憶和</a:t>
            </a:r>
            <a:b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目前的輸入資料合併</a:t>
            </a:r>
            <a:endParaRPr sz="22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850" y="2134825"/>
            <a:ext cx="3789726" cy="2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374" y="1241200"/>
            <a:ext cx="5447550" cy="6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輸出</a:t>
            </a:r>
            <a:endParaRPr sz="2800"/>
          </a:p>
        </p:txBody>
      </p:sp>
      <p:sp>
        <p:nvSpPr>
          <p:cNvPr id="387" name="Google Shape;387;p48"/>
          <p:cNvSpPr txBox="1"/>
          <p:nvPr>
            <p:ph idx="1" type="body"/>
          </p:nvPr>
        </p:nvSpPr>
        <p:spPr>
          <a:xfrm>
            <a:off x="819150" y="1171675"/>
            <a:ext cx="75057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分成2個部分</a:t>
            </a:r>
            <a:endParaRPr sz="2200">
              <a:solidFill>
                <a:srgbClr val="4D515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250" y="2225801"/>
            <a:ext cx="3832650" cy="26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550" y="1376413"/>
            <a:ext cx="52959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/>
          <p:nvPr/>
        </p:nvSpPr>
        <p:spPr>
          <a:xfrm>
            <a:off x="4220050" y="577500"/>
            <a:ext cx="2551800" cy="155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2"/>
                </a:solidFill>
              </a:rPr>
              <a:t>之前留下來的</a:t>
            </a:r>
            <a:br>
              <a:rPr lang="zh-TW" sz="2500">
                <a:solidFill>
                  <a:schemeClr val="dk2"/>
                </a:solidFill>
              </a:rPr>
            </a:br>
            <a:r>
              <a:rPr lang="zh-TW" sz="2500">
                <a:solidFill>
                  <a:schemeClr val="dk2"/>
                </a:solidFill>
              </a:rPr>
              <a:t>記憶資料</a:t>
            </a:r>
            <a:br>
              <a:rPr lang="zh-TW" sz="2500">
                <a:solidFill>
                  <a:schemeClr val="dk2"/>
                </a:solidFill>
              </a:rPr>
            </a:b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</p:txBody>
      </p:sp>
      <p:sp>
        <p:nvSpPr>
          <p:cNvPr id="391" name="Google Shape;391;p48"/>
          <p:cNvSpPr/>
          <p:nvPr/>
        </p:nvSpPr>
        <p:spPr>
          <a:xfrm>
            <a:off x="7083200" y="577500"/>
            <a:ext cx="1505700" cy="155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dk2"/>
                </a:solidFill>
              </a:rPr>
              <a:t>更新</a:t>
            </a:r>
            <a:r>
              <a:rPr lang="zh-TW" sz="2500">
                <a:solidFill>
                  <a:schemeClr val="dk2"/>
                </a:solidFill>
              </a:rPr>
              <a:t>的</a:t>
            </a:r>
            <a:br>
              <a:rPr lang="zh-TW" sz="2500">
                <a:solidFill>
                  <a:schemeClr val="dk2"/>
                </a:solidFill>
              </a:rPr>
            </a:br>
            <a:r>
              <a:rPr lang="zh-TW" sz="2500">
                <a:solidFill>
                  <a:schemeClr val="dk2"/>
                </a:solidFill>
              </a:rPr>
              <a:t>記憶資料</a:t>
            </a:r>
            <a:br>
              <a:rPr lang="zh-TW" sz="2500">
                <a:solidFill>
                  <a:schemeClr val="dk2"/>
                </a:solidFill>
              </a:rPr>
            </a:br>
            <a:endParaRPr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GRU和LSTM的主要差別</a:t>
            </a:r>
            <a:endParaRPr sz="2800"/>
          </a:p>
        </p:txBody>
      </p:sp>
      <p:sp>
        <p:nvSpPr>
          <p:cNvPr id="397" name="Google Shape;397;p49"/>
          <p:cNvSpPr txBox="1"/>
          <p:nvPr>
            <p:ph idx="1" type="body"/>
          </p:nvPr>
        </p:nvSpPr>
        <p:spPr>
          <a:xfrm>
            <a:off x="819150" y="1171675"/>
            <a:ext cx="75057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GRU有2個閘門，比LSTM的3個少1個，且沒有長期記憶線C</a:t>
            </a:r>
            <a:r>
              <a:rPr lang="zh-TW" sz="1400"/>
              <a:t>t</a:t>
            </a:r>
            <a:r>
              <a:rPr lang="zh-TW" sz="2200"/>
              <a:t>，GRU處理的都是隱藏層狀態h</a:t>
            </a:r>
            <a:r>
              <a:rPr lang="zh-TW" sz="1400"/>
              <a:t>t</a:t>
            </a:r>
            <a:endParaRPr sz="14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LSTM使用遺忘閘和輸入閘來控制記憶資料的刪除與輸入資料的更新</a:t>
            </a:r>
            <a:br>
              <a:rPr lang="zh-TW" sz="2200"/>
            </a:br>
            <a:r>
              <a:rPr lang="zh-TW" sz="2200"/>
              <a:t>GRU使用重置閘r</a:t>
            </a:r>
            <a:r>
              <a:rPr lang="zh-TW" sz="1400"/>
              <a:t>t</a:t>
            </a:r>
            <a:r>
              <a:rPr lang="zh-TW" sz="2200"/>
              <a:t>控制是否保留之前隱藏層的記憶資料，但沒有限制目前輸入資料X</a:t>
            </a:r>
            <a:r>
              <a:rPr lang="zh-TW" sz="1400"/>
              <a:t>t</a:t>
            </a:r>
            <a:r>
              <a:rPr lang="zh-TW" sz="2200"/>
              <a:t>的新增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GRU和LSTM的主要差別</a:t>
            </a:r>
            <a:endParaRPr sz="2800"/>
          </a:p>
        </p:txBody>
      </p:sp>
      <p:sp>
        <p:nvSpPr>
          <p:cNvPr id="403" name="Google Shape;403;p50"/>
          <p:cNvSpPr txBox="1"/>
          <p:nvPr>
            <p:ph idx="1" type="body"/>
          </p:nvPr>
        </p:nvSpPr>
        <p:spPr>
          <a:xfrm>
            <a:off x="819150" y="1171675"/>
            <a:ext cx="7505700" cy="3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LSTM的長期記憶線C</a:t>
            </a:r>
            <a:r>
              <a:rPr lang="zh-TW" sz="1400"/>
              <a:t>t</a:t>
            </a:r>
            <a:r>
              <a:rPr lang="zh-TW" sz="2200"/>
              <a:t>需經過Tanh函數和輸出閘產生輸出資料h</a:t>
            </a:r>
            <a:r>
              <a:rPr lang="zh-TW" sz="1400"/>
              <a:t>t</a:t>
            </a:r>
            <a:br>
              <a:rPr lang="zh-TW" sz="2200"/>
            </a:br>
            <a:r>
              <a:rPr lang="zh-TW" sz="2200"/>
              <a:t>GRU隱藏層狀態h</a:t>
            </a:r>
            <a:r>
              <a:rPr lang="zh-TW" sz="1400"/>
              <a:t>t</a:t>
            </a:r>
            <a:r>
              <a:rPr lang="zh-TW" sz="2200"/>
              <a:t>是用更新閘Z</a:t>
            </a:r>
            <a:r>
              <a:rPr lang="zh-TW" sz="1400"/>
              <a:t>t</a:t>
            </a:r>
            <a:r>
              <a:rPr lang="zh-TW" sz="2200"/>
              <a:t>來控制最後的輸出h</a:t>
            </a:r>
            <a:r>
              <a:rPr lang="zh-TW" sz="1400"/>
              <a:t>t</a:t>
            </a:r>
            <a:endParaRPr sz="1400"/>
          </a:p>
        </p:txBody>
      </p:sp>
      <p:pic>
        <p:nvPicPr>
          <p:cNvPr id="404" name="Google Shape;4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63" y="2482050"/>
            <a:ext cx="7718074" cy="22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10-6</a:t>
            </a:r>
            <a:r>
              <a:rPr lang="zh-TW"/>
              <a:t>文字資料向量化</a:t>
            </a:r>
            <a:br>
              <a:rPr lang="zh-TW"/>
            </a:br>
            <a:r>
              <a:rPr lang="zh-TW"/>
              <a:t>Text Data Vectorization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什麼是序列資料</a:t>
            </a:r>
            <a:endParaRPr sz="2800"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有順序的向量資料、資料前後有關聯性</a:t>
            </a:r>
            <a:br>
              <a:rPr lang="zh-TW" sz="2200"/>
            </a:br>
            <a:r>
              <a:rPr lang="zh-TW" sz="2200"/>
              <a:t>例如：DNA、自然語言的句子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N-gram模型：第N個單字的出線機率只和前N-1個單字有關</a:t>
            </a:r>
            <a:endParaRPr sz="2200"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224" y="2842749"/>
            <a:ext cx="6419550" cy="19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10-6-1文字資料的One-hot編碼</a:t>
            </a:r>
            <a:endParaRPr sz="2800"/>
          </a:p>
        </p:txBody>
      </p:sp>
      <p:sp>
        <p:nvSpPr>
          <p:cNvPr id="415" name="Google Shape;415;p52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</a:rPr>
              <a:t>英文單字的One-hot編碼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I hated this movie.</a:t>
            </a:r>
            <a:br>
              <a:rPr lang="zh-TW" sz="2200"/>
            </a:br>
            <a:r>
              <a:rPr lang="zh-TW" sz="2200"/>
              <a:t>This movie is not good.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=&gt; i、hated、this、movie、</a:t>
            </a:r>
            <a:br>
              <a:rPr lang="zh-TW" sz="2200"/>
            </a:br>
            <a:r>
              <a:rPr lang="zh-TW" sz="2200"/>
              <a:t>     is、not、good</a:t>
            </a:r>
            <a:endParaRPr sz="2200"/>
          </a:p>
        </p:txBody>
      </p:sp>
      <p:pic>
        <p:nvPicPr>
          <p:cNvPr id="416" name="Google Shape;4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9" y="1300525"/>
            <a:ext cx="4222786" cy="31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Python程式實作英文句子的One-hot編碼</a:t>
            </a:r>
            <a:endParaRPr sz="2800"/>
          </a:p>
        </p:txBody>
      </p:sp>
      <p:sp>
        <p:nvSpPr>
          <p:cNvPr id="422" name="Google Shape;422;p53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23" name="Google Shape;4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175" y="1294000"/>
            <a:ext cx="4829650" cy="290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4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Python程式實作英文句子的One-hot編碼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00"/>
          </a:p>
        </p:txBody>
      </p:sp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{'i': 1, 'hated': 2, 'this': 3, 'movie': 4, 'is': 5, 'not': 6, 'good': 7}</a:t>
            </a:r>
            <a:endParaRPr sz="2200"/>
          </a:p>
        </p:txBody>
      </p:sp>
      <p:pic>
        <p:nvPicPr>
          <p:cNvPr id="430" name="Google Shape;430;p54"/>
          <p:cNvPicPr preferRelativeResize="0"/>
          <p:nvPr/>
        </p:nvPicPr>
        <p:blipFill rotWithShape="1">
          <a:blip r:embed="rId3">
            <a:alphaModFix/>
          </a:blip>
          <a:srcRect b="65202" l="0" r="0" t="0"/>
          <a:stretch/>
        </p:blipFill>
        <p:spPr>
          <a:xfrm>
            <a:off x="819154" y="1676325"/>
            <a:ext cx="7505701" cy="1652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Python程式實作英文句子的One-hot編碼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00"/>
          </a:p>
        </p:txBody>
      </p:sp>
      <p:sp>
        <p:nvSpPr>
          <p:cNvPr id="436" name="Google Shape;436;p55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437" name="Google Shape;437;p55"/>
          <p:cNvPicPr preferRelativeResize="0"/>
          <p:nvPr/>
        </p:nvPicPr>
        <p:blipFill rotWithShape="1">
          <a:blip r:embed="rId3">
            <a:alphaModFix/>
          </a:blip>
          <a:srcRect b="0" l="0" r="0" t="38871"/>
          <a:stretch/>
        </p:blipFill>
        <p:spPr>
          <a:xfrm>
            <a:off x="1272638" y="1171675"/>
            <a:ext cx="6598724" cy="25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150" y="3094950"/>
            <a:ext cx="3413300" cy="1681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10-6-2詞向量/詞嵌入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00"/>
          </a:p>
        </p:txBody>
      </p:sp>
      <p:sp>
        <p:nvSpPr>
          <p:cNvPr id="444" name="Google Shape;444;p56"/>
          <p:cNvSpPr txBox="1"/>
          <p:nvPr>
            <p:ph idx="1" type="body"/>
          </p:nvPr>
        </p:nvSpPr>
        <p:spPr>
          <a:xfrm>
            <a:off x="819150" y="1171675"/>
            <a:ext cx="83247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一種文字資料向量化的方法，</a:t>
            </a:r>
            <a:br>
              <a:rPr lang="zh-TW" sz="2200"/>
            </a:br>
            <a:r>
              <a:rPr lang="zh-TW" sz="2200"/>
              <a:t>可將單字嵌入一個浮點數的數學空間中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EX：10,000個單字，</a:t>
            </a:r>
            <a:br>
              <a:rPr lang="zh-TW" sz="2200"/>
            </a:br>
            <a:r>
              <a:rPr lang="zh-TW" sz="2200"/>
              <a:t>分別用One-hot與詞向量(使用200個神經元的隱藏層)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One-hot需要用</a:t>
            </a:r>
            <a:r>
              <a:rPr lang="zh-TW" sz="2200">
                <a:solidFill>
                  <a:srgbClr val="FF0000"/>
                </a:solidFill>
              </a:rPr>
              <a:t>程式碼轉換</a:t>
            </a:r>
            <a:r>
              <a:rPr lang="zh-TW" sz="2200"/>
              <a:t>單字成為向量</a:t>
            </a:r>
            <a:br>
              <a:rPr lang="zh-TW" sz="2200"/>
            </a:br>
            <a:r>
              <a:rPr lang="zh-TW" sz="2200"/>
              <a:t>詞向量是建立</a:t>
            </a:r>
            <a:r>
              <a:rPr lang="zh-TW" sz="2200">
                <a:solidFill>
                  <a:srgbClr val="FF0000"/>
                </a:solidFill>
              </a:rPr>
              <a:t>神經網路</a:t>
            </a:r>
            <a:r>
              <a:rPr lang="zh-TW" sz="2200"/>
              <a:t>來自行學習單字的詞向量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One-hot建立的是高維度稀疏矩陣 =&gt; 10,000*10,000</a:t>
            </a:r>
            <a:br>
              <a:rPr lang="zh-TW" sz="2200"/>
            </a:br>
            <a:r>
              <a:rPr lang="zh-TW" sz="2200"/>
              <a:t>詞向量是低維度浮點數的緊密矩陣 =&gt; 10,000*200(隱藏層200)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詞向量的</a:t>
            </a:r>
            <a:r>
              <a:rPr lang="zh-TW" sz="2800"/>
              <a:t>幾何意義</a:t>
            </a:r>
            <a:endParaRPr sz="2800"/>
          </a:p>
        </p:txBody>
      </p:sp>
      <p:sp>
        <p:nvSpPr>
          <p:cNvPr id="450" name="Google Shape;450;p57"/>
          <p:cNvSpPr txBox="1"/>
          <p:nvPr>
            <p:ph idx="1" type="body"/>
          </p:nvPr>
        </p:nvSpPr>
        <p:spPr>
          <a:xfrm>
            <a:off x="819150" y="1171675"/>
            <a:ext cx="76608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詞向量就是將人類的自然語言對應到幾何空間，</a:t>
            </a:r>
            <a:br>
              <a:rPr lang="zh-TW" sz="2200"/>
            </a:br>
            <a:r>
              <a:rPr lang="zh-TW" sz="2200"/>
              <a:t>使用空間表示單字之間的關係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同義字會轉換成相近的詞向量</a:t>
            </a:r>
            <a:br>
              <a:rPr lang="zh-TW" sz="2200"/>
            </a:br>
            <a:r>
              <a:rPr lang="zh-TW" sz="2200"/>
              <a:t>EX：</a:t>
            </a:r>
            <a:br>
              <a:rPr lang="zh-TW" sz="2200"/>
            </a:br>
            <a:r>
              <a:rPr lang="zh-TW" sz="2200"/>
              <a:t>wolf, tiger, dog, cat</a:t>
            </a:r>
            <a:br>
              <a:rPr lang="zh-TW" sz="2200"/>
            </a:br>
            <a:r>
              <a:rPr lang="zh-TW" sz="2200"/>
              <a:t>轉換成2D幾何空間</a:t>
            </a:r>
            <a:endParaRPr sz="2200"/>
          </a:p>
        </p:txBody>
      </p:sp>
      <p:pic>
        <p:nvPicPr>
          <p:cNvPr id="451" name="Google Shape;4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891" y="1717575"/>
            <a:ext cx="3910256" cy="31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8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詞向量的幾何意義</a:t>
            </a:r>
            <a:endParaRPr sz="2800"/>
          </a:p>
        </p:txBody>
      </p:sp>
      <p:sp>
        <p:nvSpPr>
          <p:cNvPr id="457" name="Google Shape;457;p58"/>
          <p:cNvSpPr txBox="1"/>
          <p:nvPr>
            <p:ph idx="1" type="body"/>
          </p:nvPr>
        </p:nvSpPr>
        <p:spPr>
          <a:xfrm>
            <a:off x="819150" y="1171675"/>
            <a:ext cx="76608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cat-tiger和dog-wolf有相同向量</a:t>
            </a:r>
            <a:br>
              <a:rPr lang="zh-TW" sz="2200"/>
            </a:br>
            <a:r>
              <a:rPr lang="zh-TW" sz="2200"/>
              <a:t>從寵物到野生動物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tiger-wolf和cat-dog</a:t>
            </a:r>
            <a:r>
              <a:rPr lang="zh-TW" sz="2200"/>
              <a:t>有相同向量</a:t>
            </a:r>
            <a:br>
              <a:rPr lang="zh-TW" sz="2200"/>
            </a:br>
            <a:r>
              <a:rPr lang="zh-TW" sz="2200"/>
              <a:t>從貓科動物到犬科動物</a:t>
            </a:r>
            <a:endParaRPr sz="2200"/>
          </a:p>
        </p:txBody>
      </p:sp>
      <p:pic>
        <p:nvPicPr>
          <p:cNvPr id="458" name="Google Shape;4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025" y="1112100"/>
            <a:ext cx="3749625" cy="30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CBOW模型和Skip-gram模型</a:t>
            </a:r>
            <a:endParaRPr sz="2800"/>
          </a:p>
        </p:txBody>
      </p:sp>
      <p:sp>
        <p:nvSpPr>
          <p:cNvPr id="464" name="Google Shape;464;p59"/>
          <p:cNvSpPr txBox="1"/>
          <p:nvPr>
            <p:ph idx="1" type="body"/>
          </p:nvPr>
        </p:nvSpPr>
        <p:spPr>
          <a:xfrm>
            <a:off x="819150" y="1171675"/>
            <a:ext cx="7660800" cy="3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兩種演算法找出單字再句子中的上下文關係，</a:t>
            </a:r>
            <a:br>
              <a:rPr lang="zh-TW" sz="2200"/>
            </a:br>
            <a:r>
              <a:rPr lang="zh-TW" sz="2200"/>
              <a:t>用來建立神經網路學習詞向量所需的輸入與目標資料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EX：Mary goes carzy about deep learning.</a:t>
            </a:r>
            <a:br>
              <a:rPr lang="zh-TW" sz="2200"/>
            </a:br>
            <a:r>
              <a:rPr lang="zh-TW" sz="2200"/>
              <a:t>如果使用3個單字的窗格，從單字goes預測周圍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/>
              <a:t>CBOW：使用周圍單字來</a:t>
            </a:r>
            <a:r>
              <a:rPr lang="zh-TW" sz="2200">
                <a:solidFill>
                  <a:srgbClr val="FF0000"/>
                </a:solidFill>
              </a:rPr>
              <a:t>預測中間</a:t>
            </a:r>
            <a:r>
              <a:rPr lang="zh-TW" sz="2200"/>
              <a:t>的單字，</a:t>
            </a:r>
            <a:br>
              <a:rPr lang="zh-TW" sz="2200"/>
            </a:br>
            <a:r>
              <a:rPr lang="zh-TW" sz="2200"/>
              <a:t>goes是目標資料，Mary和crazy是輸入資料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Skip-gram：源於N-gram模型，用一個單字</a:t>
            </a:r>
            <a:r>
              <a:rPr lang="zh-TW" sz="2200">
                <a:solidFill>
                  <a:srgbClr val="FF0000"/>
                </a:solidFill>
              </a:rPr>
              <a:t>預測周圍</a:t>
            </a:r>
            <a:r>
              <a:rPr lang="zh-TW" sz="2200"/>
              <a:t>單字</a:t>
            </a:r>
            <a:br>
              <a:rPr lang="zh-TW" sz="2200"/>
            </a:br>
            <a:r>
              <a:rPr lang="zh-TW" sz="2200"/>
              <a:t>goes是輸入資料，</a:t>
            </a:r>
            <a:r>
              <a:rPr lang="zh-TW" sz="2200"/>
              <a:t>Mary和crazy是目標資料</a:t>
            </a:r>
            <a:endParaRPr sz="2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使用神經網路學習詞向量</a:t>
            </a:r>
            <a:endParaRPr sz="2800"/>
          </a:p>
        </p:txBody>
      </p:sp>
      <p:sp>
        <p:nvSpPr>
          <p:cNvPr id="470" name="Google Shape;470;p60"/>
          <p:cNvSpPr txBox="1"/>
          <p:nvPr>
            <p:ph idx="1" type="body"/>
          </p:nvPr>
        </p:nvSpPr>
        <p:spPr>
          <a:xfrm>
            <a:off x="819150" y="1171675"/>
            <a:ext cx="8008200" cy="3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使用CBOW模型和Skip-gram模型建立神經網路所需的訓練資料後，再建立神經網路學習詞向量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zh-TW" sz="2200"/>
            </a:br>
            <a:r>
              <a:rPr lang="zh-TW" sz="2200"/>
              <a:t>EX：輸入層是單字數10,000、</a:t>
            </a:r>
            <a:br>
              <a:rPr lang="zh-TW" sz="2200"/>
            </a:br>
            <a:r>
              <a:rPr lang="zh-TW" sz="2200"/>
              <a:t>隱藏層200個神經元(最後詞向量的維度)、</a:t>
            </a:r>
            <a:br>
              <a:rPr lang="zh-TW" sz="2200"/>
            </a:br>
            <a:r>
              <a:rPr lang="zh-TW" sz="2200"/>
              <a:t>輸出層也是單字數10,000</a:t>
            </a:r>
            <a:endParaRPr sz="2200"/>
          </a:p>
        </p:txBody>
      </p:sp>
      <p:pic>
        <p:nvPicPr>
          <p:cNvPr id="471" name="Google Shape;47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900" y="1850075"/>
            <a:ext cx="2869625" cy="291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使用神經網路學習詞向量</a:t>
            </a:r>
            <a:endParaRPr sz="2800"/>
          </a:p>
        </p:txBody>
      </p:sp>
      <p:sp>
        <p:nvSpPr>
          <p:cNvPr id="477" name="Google Shape;477;p61"/>
          <p:cNvSpPr txBox="1"/>
          <p:nvPr>
            <p:ph idx="1" type="body"/>
          </p:nvPr>
        </p:nvSpPr>
        <p:spPr>
          <a:xfrm>
            <a:off x="819150" y="1171675"/>
            <a:ext cx="4691700" cy="38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隱藏層沒有啟動函數</a:t>
            </a:r>
            <a:br>
              <a:rPr lang="zh-TW" sz="2200"/>
            </a:br>
            <a:r>
              <a:rPr lang="zh-TW" sz="2200"/>
              <a:t>輸出層使用Softmax函數輸出各預測單字的機率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訓練完後，</a:t>
            </a:r>
            <a:br>
              <a:rPr lang="zh-TW" sz="2200"/>
            </a:br>
            <a:r>
              <a:rPr lang="zh-TW" sz="2200"/>
              <a:t>可得到隱藏層權重10,000*200的矩陣</a:t>
            </a:r>
            <a:br>
              <a:rPr lang="zh-TW" sz="2200"/>
            </a:br>
            <a:r>
              <a:rPr lang="zh-TW" sz="2200"/>
              <a:t>矩陣的每一列是對應One-hot編碼單字的詞向量</a:t>
            </a:r>
            <a:endParaRPr sz="2200"/>
          </a:p>
        </p:txBody>
      </p:sp>
      <p:pic>
        <p:nvPicPr>
          <p:cNvPr id="478" name="Google Shape;4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925" y="1171675"/>
            <a:ext cx="3207226" cy="32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10-2</a:t>
            </a:r>
            <a:r>
              <a:rPr lang="zh-TW"/>
              <a:t>自然語言處理的基礎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10-2自然語言的基礎</a:t>
            </a:r>
            <a:endParaRPr sz="2800"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</a:rPr>
              <a:t>認識自然語言處理</a:t>
            </a:r>
            <a:br>
              <a:rPr lang="zh-TW" sz="2200">
                <a:solidFill>
                  <a:schemeClr val="lt1"/>
                </a:solidFill>
              </a:rPr>
            </a:b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了解自然語言：</a:t>
            </a:r>
            <a:br>
              <a:rPr lang="zh-TW" sz="2200"/>
            </a:br>
            <a:r>
              <a:rPr lang="zh-TW" sz="2200"/>
              <a:t>包含口語、文章、語法、直譯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產生自然語言：</a:t>
            </a:r>
            <a:br>
              <a:rPr lang="zh-TW" sz="2200"/>
            </a:br>
            <a:r>
              <a:rPr lang="zh-TW" sz="2200"/>
              <a:t>包含產生單字、有意義的片語和句子</a:t>
            </a:r>
            <a:endParaRPr sz="2200"/>
          </a:p>
        </p:txBody>
      </p:sp>
      <p:sp>
        <p:nvSpPr>
          <p:cNvPr id="160" name="Google Shape;160;p18"/>
          <p:cNvSpPr/>
          <p:nvPr/>
        </p:nvSpPr>
        <p:spPr>
          <a:xfrm>
            <a:off x="6860744" y="577500"/>
            <a:ext cx="1857600" cy="271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機器</a:t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學習</a:t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61" name="Google Shape;161;p18"/>
          <p:cNvSpPr/>
          <p:nvPr/>
        </p:nvSpPr>
        <p:spPr>
          <a:xfrm>
            <a:off x="5560550" y="577500"/>
            <a:ext cx="1857600" cy="2719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自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然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語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言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處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理</a:t>
            </a:r>
            <a:endParaRPr sz="2200"/>
          </a:p>
        </p:txBody>
      </p:sp>
      <p:sp>
        <p:nvSpPr>
          <p:cNvPr id="162" name="Google Shape;162;p18"/>
          <p:cNvSpPr/>
          <p:nvPr/>
        </p:nvSpPr>
        <p:spPr>
          <a:xfrm>
            <a:off x="7046051" y="1656976"/>
            <a:ext cx="1343400" cy="1442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深度</a:t>
            </a:r>
            <a:endParaRPr sz="2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學習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10-2自然語言的基礎</a:t>
            </a:r>
            <a:endParaRPr sz="2800"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</a:rPr>
              <a:t>機器學習在自然語言處理的應用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文件分類與資訊擷取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機器翻譯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語音辨識</a:t>
            </a:r>
            <a:endParaRPr sz="2200"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4572000" y="1171675"/>
            <a:ext cx="37092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語句和語意分析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拼字與文法檢查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問答系統 - 聊天機器人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10-3</a:t>
            </a:r>
            <a:r>
              <a:rPr lang="zh-TW"/>
              <a:t>循環神經網路RNN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819150" y="577500"/>
            <a:ext cx="75057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800"/>
              <a:t>10-3-1循環神經網路的結構</a:t>
            </a:r>
            <a:endParaRPr sz="2800"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819150" y="1171675"/>
            <a:ext cx="7505700" cy="31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0000"/>
                </a:solidFill>
              </a:rPr>
              <a:t>前饋神經網路</a:t>
            </a:r>
            <a:r>
              <a:rPr lang="zh-TW" sz="2200"/>
              <a:t>：</a:t>
            </a:r>
            <a:br>
              <a:rPr lang="zh-TW" sz="2200"/>
            </a:br>
            <a:r>
              <a:rPr lang="zh-TW" sz="2200"/>
              <a:t>訓練過程中輸入輸出相互獨立，</a:t>
            </a:r>
            <a:r>
              <a:rPr lang="zh-TW" sz="2200">
                <a:solidFill>
                  <a:srgbClr val="FF0000"/>
                </a:solidFill>
              </a:rPr>
              <a:t>沒有記憶能力</a:t>
            </a:r>
            <a:br>
              <a:rPr lang="zh-TW" sz="2200">
                <a:solidFill>
                  <a:srgbClr val="FF0000"/>
                </a:solidFill>
              </a:rPr>
            </a:br>
            <a:r>
              <a:rPr lang="zh-TW" sz="2200"/>
              <a:t>無法處理有順序關係的序列資料</a:t>
            </a:r>
            <a:br>
              <a:rPr lang="zh-TW" sz="2200"/>
            </a:br>
            <a:r>
              <a:rPr lang="zh-TW" sz="2200"/>
              <a:t>EX：</a:t>
            </a:r>
            <a:r>
              <a:rPr lang="zh-TW" sz="2200"/>
              <a:t>多層感知器的傳統神經網路和卷積神經網路</a:t>
            </a:r>
            <a:br>
              <a:rPr lang="zh-TW" sz="2200"/>
            </a:b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/>
              <a:t>循環神經網路是</a:t>
            </a:r>
            <a:r>
              <a:rPr lang="zh-TW" sz="2200">
                <a:solidFill>
                  <a:srgbClr val="FF0000"/>
                </a:solidFill>
              </a:rPr>
              <a:t>有記憶能力</a:t>
            </a:r>
            <a:r>
              <a:rPr lang="zh-TW" sz="2200"/>
              <a:t>的神經網路</a:t>
            </a:r>
            <a:br>
              <a:rPr lang="zh-TW" sz="2200"/>
            </a:br>
            <a:r>
              <a:rPr lang="zh-TW" sz="2200"/>
              <a:t>能累積之前輸出的資料來分析目前的資料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